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7" r:id="rId5"/>
    <p:sldId id="266" r:id="rId6"/>
    <p:sldId id="258" r:id="rId7"/>
    <p:sldId id="262" r:id="rId8"/>
    <p:sldId id="260" r:id="rId9"/>
    <p:sldId id="261" r:id="rId10"/>
    <p:sldId id="268" r:id="rId11"/>
    <p:sldId id="269" r:id="rId12"/>
    <p:sldId id="270" r:id="rId13"/>
    <p:sldId id="271" r:id="rId14"/>
    <p:sldId id="263" r:id="rId15"/>
    <p:sldId id="264" r:id="rId16"/>
    <p:sldId id="265"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9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02.04.2014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02.04.2014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02.04.2014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02.04.2014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02.04.2014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02.04.2014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C71EC6-210F-42DE-9C53-41977AD35B3D}" type="datetimeFigureOut">
              <a:rPr lang="ru-RU" smtClean="0"/>
              <a:t>02.04.2014</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19B0651-EE4F-4900-A07F-96A6BFA9D0F0}"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41368"/>
          </a:xfrm>
          <a:prstGeom prst="rect">
            <a:avLst/>
          </a:prstGeom>
        </p:spPr>
      </p:pic>
    </p:spTree>
    <p:extLst>
      <p:ext uri="{BB962C8B-B14F-4D97-AF65-F5344CB8AC3E}">
        <p14:creationId xmlns:p14="http://schemas.microsoft.com/office/powerpoint/2010/main" val="1976183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rsiada.ru/files/pictures/2008/05/georg/georg2.jpg"/>
          <p:cNvPicPr/>
          <p:nvPr/>
        </p:nvPicPr>
        <p:blipFill>
          <a:blip r:embed="rId2">
            <a:extLst>
              <a:ext uri="{28A0092B-C50C-407E-A947-70E740481C1C}">
                <a14:useLocalDpi xmlns:a14="http://schemas.microsoft.com/office/drawing/2010/main" val="0"/>
              </a:ext>
            </a:extLst>
          </a:blip>
          <a:srcRect/>
          <a:stretch>
            <a:fillRect/>
          </a:stretch>
        </p:blipFill>
        <p:spPr bwMode="auto">
          <a:xfrm>
            <a:off x="395535" y="476672"/>
            <a:ext cx="7977499" cy="5472608"/>
          </a:xfrm>
          <a:prstGeom prst="rect">
            <a:avLst/>
          </a:prstGeom>
          <a:noFill/>
          <a:ln>
            <a:noFill/>
          </a:ln>
        </p:spPr>
      </p:pic>
    </p:spTree>
    <p:extLst>
      <p:ext uri="{BB962C8B-B14F-4D97-AF65-F5344CB8AC3E}">
        <p14:creationId xmlns:p14="http://schemas.microsoft.com/office/powerpoint/2010/main" val="3564408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5363" y="394692"/>
            <a:ext cx="8280920" cy="6463308"/>
          </a:xfrm>
          <a:prstGeom prst="rect">
            <a:avLst/>
          </a:prstGeom>
        </p:spPr>
        <p:txBody>
          <a:bodyPr wrap="square">
            <a:spAutoFit/>
          </a:bodyPr>
          <a:lstStyle/>
          <a:p>
            <a:r>
              <a:rPr lang="ru-RU" dirty="0"/>
              <a:t>После окончания русско-турецкой войны (1877 - 1878) император </a:t>
            </a:r>
            <a:r>
              <a:rPr lang="ru-RU" b="1" dirty="0"/>
              <a:t>Александр II </a:t>
            </a:r>
            <a:r>
              <a:rPr lang="ru-RU" dirty="0"/>
              <a:t>приказал главнокомандующим Дунайской и Кавказской армиями подготовить представления для награждения наиболее отличившихся частей и подразделений. Сведения от командиров об оказанных их частями подвигах были собраны и внесены на рассмотрение кавалерской Думы ордена Св. Георгия. В докладе Думы, в частности, говорилось, что наиболее блестящие подвиги в войну оказали Нижегородский и Северский драгунские полки, которые уже имеют все установленные награды: Георгиевские штандарты, Георгиевские трубы, двойные петлицы "за военное отличие" на мундиры штаб- и обер-офицеров, Георгиевские петлицы на мундиры нижних чинов, знаки отличия на головные уборы. Именным указом 11 апреля 1878 года был установлен новый знак отличия, описание которого было объявлено приказом по Военному ведомству от 31 октября того же года. В указе, в частности говорилось: "Государь Император, имея в виду, что некоторые полки имеют уже все установленные в награду за военные подвиги знаки отличия, Высочайше установить соизволил новое высшее отличие: Георгиевские ленты на знамена и штандарты с надписями отличий, за которые ленты пожалованы, согласно прилагаемым при сем описанию и рисунку. Ленты эти, составляя принадлежность знамен и штандартов, с них ни в коем случае не снимаются".</a:t>
            </a:r>
            <a:br>
              <a:rPr lang="ru-RU" dirty="0"/>
            </a:br>
            <a:r>
              <a:rPr lang="ru-RU" dirty="0"/>
              <a:t/>
            </a:r>
            <a:br>
              <a:rPr lang="ru-RU"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959" y="5892302"/>
            <a:ext cx="2857500" cy="933450"/>
          </a:xfrm>
          <a:prstGeom prst="rect">
            <a:avLst/>
          </a:prstGeom>
        </p:spPr>
      </p:pic>
    </p:spTree>
    <p:extLst>
      <p:ext uri="{BB962C8B-B14F-4D97-AF65-F5344CB8AC3E}">
        <p14:creationId xmlns:p14="http://schemas.microsoft.com/office/powerpoint/2010/main" val="438225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rsiada.ru/files/pictures/2008/05/georg/georg3.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344816" cy="5904656"/>
          </a:xfrm>
          <a:prstGeom prst="rect">
            <a:avLst/>
          </a:prstGeom>
          <a:noFill/>
          <a:ln>
            <a:noFill/>
          </a:ln>
        </p:spPr>
      </p:pic>
    </p:spTree>
    <p:extLst>
      <p:ext uri="{BB962C8B-B14F-4D97-AF65-F5344CB8AC3E}">
        <p14:creationId xmlns:p14="http://schemas.microsoft.com/office/powerpoint/2010/main" val="678864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8208912" cy="5601533"/>
          </a:xfrm>
          <a:prstGeom prst="rect">
            <a:avLst/>
          </a:prstGeom>
        </p:spPr>
        <p:txBody>
          <a:bodyPr wrap="square">
            <a:spAutoFit/>
          </a:bodyPr>
          <a:lstStyle/>
          <a:p>
            <a:r>
              <a:rPr lang="ru-RU" sz="2000" dirty="0"/>
              <a:t>До конца существования русской императорской армии это награждение широкими Георгиевскими лентами оставалось единственным. В годы Великой Отечественной войны, продолжая боевые традиции русской армии, 8 ноября 1943 года был учрежден орден Славы трех степеней. Его статут так же, как и желто-черная расцветка ленты, напоминали о Георгиевском кресте. Затем георгиевская лента, подтверждая традиционные цвета российской воинской доблести, украсила многие солдатские и современные российские наградные медали и знаки.</a:t>
            </a:r>
            <a:br>
              <a:rPr lang="ru-RU" sz="2000" dirty="0"/>
            </a:br>
            <a:r>
              <a:rPr lang="ru-RU" sz="2000" dirty="0"/>
              <a:t/>
            </a:r>
            <a:br>
              <a:rPr lang="ru-RU" sz="2000" dirty="0"/>
            </a:br>
            <a:r>
              <a:rPr lang="ru-RU" sz="2000" dirty="0"/>
              <a:t>2 марта 1992 года Указом Президиума Верховного Совета РСФСР "О государственных наградах Российской Федерации" было принято решение о восстановлении российского военного ордена Святого Георгия и знака отличия "Георгиевский крест". В Указе Президента Российской Федерации от 2 марта 1994 года сказано: "В системе государственных наград сохраняются военный орден Святого Георгия и Знак отличия - "Георгиевский Крест".</a:t>
            </a:r>
          </a:p>
          <a:p>
            <a:r>
              <a:rPr lang="ru-RU" sz="2000"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5837297"/>
            <a:ext cx="2857500" cy="625832"/>
          </a:xfrm>
          <a:prstGeom prst="rect">
            <a:avLst/>
          </a:prstGeom>
        </p:spPr>
      </p:pic>
    </p:spTree>
    <p:extLst>
      <p:ext uri="{BB962C8B-B14F-4D97-AF65-F5344CB8AC3E}">
        <p14:creationId xmlns:p14="http://schemas.microsoft.com/office/powerpoint/2010/main" val="3537169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028343"/>
            <a:ext cx="4572000" cy="4801314"/>
          </a:xfrm>
          <a:prstGeom prst="rect">
            <a:avLst/>
          </a:prstGeom>
        </p:spPr>
        <p:txBody>
          <a:bodyPr>
            <a:spAutoFit/>
          </a:bodyPr>
          <a:lstStyle/>
          <a:p>
            <a:r>
              <a:rPr lang="ru-RU" dirty="0"/>
              <a:t>С годами память о тех давних событиях притупляется и отходит все дальше и дальше от нынешнего поколения. Именно для того, что бы напомнить людям о тех трагических событиях и людях, отстоявших мир и свободу нашей страны, в преддверии 60-летнего юбилея Дня Победы началась акция  «Георгиевская ленточка». В этот день все, кто не равнодушен к памяти тех, кто совершил подвиг во имя будущих поколений, надевают георгиевскую ленточку (при этом ее можно носить где угодно – на любом элементе одежды, автолюбители крепят ее на видных местах автомобилей).</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476672"/>
            <a:ext cx="1781175" cy="1428750"/>
          </a:xfrm>
          <a:prstGeom prst="rect">
            <a:avLst/>
          </a:prstGeom>
        </p:spPr>
      </p:pic>
    </p:spTree>
    <p:extLst>
      <p:ext uri="{BB962C8B-B14F-4D97-AF65-F5344CB8AC3E}">
        <p14:creationId xmlns:p14="http://schemas.microsoft.com/office/powerpoint/2010/main" val="59135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708920"/>
            <a:ext cx="3960440" cy="2736304"/>
          </a:xfrm>
          <a:prstGeom prst="rect">
            <a:avLst/>
          </a:prstGeom>
          <a:scene3d>
            <a:camera prst="isometricOffAxis2Left"/>
            <a:lightRig rig="threePt" dir="t"/>
          </a:scene3d>
          <a:sp3d>
            <a:bevelT prst="angle"/>
          </a:sp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708920"/>
            <a:ext cx="4104456" cy="2736304"/>
          </a:xfrm>
          <a:prstGeom prst="rect">
            <a:avLst/>
          </a:prstGeom>
          <a:scene3d>
            <a:camera prst="isometricOffAxis1Right"/>
            <a:lightRig rig="threePt" dir="t"/>
          </a:scene3d>
          <a:sp3d>
            <a:bevelT prst="convex"/>
          </a:sp3d>
        </p:spPr>
      </p:pic>
      <p:sp>
        <p:nvSpPr>
          <p:cNvPr id="4" name="TextBox 3"/>
          <p:cNvSpPr txBox="1"/>
          <p:nvPr/>
        </p:nvSpPr>
        <p:spPr>
          <a:xfrm>
            <a:off x="2051720" y="5805264"/>
            <a:ext cx="5976664" cy="523220"/>
          </a:xfrm>
          <a:prstGeom prst="rect">
            <a:avLst/>
          </a:prstGeom>
          <a:noFill/>
        </p:spPr>
        <p:txBody>
          <a:bodyPr wrap="square" rtlCol="0">
            <a:spAutoFit/>
          </a:bodyPr>
          <a:lstStyle/>
          <a:p>
            <a:r>
              <a:rPr lang="ru-RU" dirty="0" smtClean="0"/>
              <a:t> </a:t>
            </a:r>
            <a:r>
              <a:rPr lang="ru-RU" sz="2800" b="1" dirty="0" smtClean="0">
                <a:solidFill>
                  <a:srgbClr val="FF0000"/>
                </a:solidFill>
              </a:rPr>
              <a:t>Георгиевская лента сегодня</a:t>
            </a:r>
            <a:endParaRPr lang="ru-RU" sz="2800" b="1" dirty="0">
              <a:solidFill>
                <a:srgbClr val="FF0000"/>
              </a:solidFill>
            </a:endParaRPr>
          </a:p>
        </p:txBody>
      </p:sp>
      <p:pic>
        <p:nvPicPr>
          <p:cNvPr id="5" name="Рисунок 4" descr="http://www.marsiada.ru/files/pictures/2008/05/georg/georg4.jpg"/>
          <p:cNvPicPr/>
          <p:nvPr/>
        </p:nvPicPr>
        <p:blipFill>
          <a:blip r:embed="rId4">
            <a:extLst>
              <a:ext uri="{28A0092B-C50C-407E-A947-70E740481C1C}">
                <a14:useLocalDpi xmlns:a14="http://schemas.microsoft.com/office/drawing/2010/main" val="0"/>
              </a:ext>
            </a:extLst>
          </a:blip>
          <a:srcRect/>
          <a:stretch>
            <a:fillRect/>
          </a:stretch>
        </p:blipFill>
        <p:spPr bwMode="auto">
          <a:xfrm>
            <a:off x="2591780" y="476672"/>
            <a:ext cx="3996444" cy="2448272"/>
          </a:xfrm>
          <a:prstGeom prst="rect">
            <a:avLst/>
          </a:prstGeom>
          <a:noFill/>
          <a:ln>
            <a:noFill/>
          </a:ln>
        </p:spPr>
      </p:pic>
    </p:spTree>
    <p:extLst>
      <p:ext uri="{BB962C8B-B14F-4D97-AF65-F5344CB8AC3E}">
        <p14:creationId xmlns:p14="http://schemas.microsoft.com/office/powerpoint/2010/main" val="3896868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836712"/>
            <a:ext cx="7488832" cy="5355312"/>
          </a:xfrm>
          <a:prstGeom prst="rect">
            <a:avLst/>
          </a:prstGeom>
        </p:spPr>
        <p:txBody>
          <a:bodyPr wrap="square">
            <a:spAutoFit/>
          </a:bodyPr>
          <a:lstStyle/>
          <a:p>
            <a:r>
              <a:rPr lang="ru-RU" dirty="0"/>
              <a:t>В наше время появилась интересная традиция, связанная с этим древним символом. Молодежь, в преддверии праздника День Победы, повязывает "</a:t>
            </a:r>
            <a:r>
              <a:rPr lang="ru-RU" dirty="0" err="1"/>
              <a:t>георгиевку</a:t>
            </a:r>
            <a:r>
              <a:rPr lang="ru-RU" dirty="0"/>
              <a:t>" на одежду в знак уважения, памяти и солидарности с героическими русскими солдатами, отстоявшими свободу нашей страны в далекие 40-е годы.</a:t>
            </a:r>
          </a:p>
          <a:p>
            <a:r>
              <a:rPr lang="ru-RU" dirty="0"/>
              <a:t>Акцию придумала к 60-летию Победы </a:t>
            </a:r>
            <a:r>
              <a:rPr lang="ru-RU" b="1" dirty="0"/>
              <a:t>Наталья Лосева </a:t>
            </a:r>
            <a:r>
              <a:rPr lang="ru-RU" dirty="0"/>
              <a:t>— сотрудник информационного агентства «РИА Новости». Организаторами акции являются «РИА Новости» и РООСПМ «Студенческая община». Финансирование на закупку ленточек выделяют региональные и местные власти. Акция поддерживается средним и крупным бизнесом, различными СМИ.</a:t>
            </a:r>
          </a:p>
          <a:p>
            <a:r>
              <a:rPr lang="ru-RU" dirty="0"/>
              <a:t>Акция начинается с распространения волонтёрами среди населения небольших отрезков лент, по форме и цвету идентичных Георгиевской ленте. По условиям акции ленточку необходимо прикрепить на лацкан одежды, повязать на руку, на сумку или на антенну автомобиля. Целью данного мероприятия является «создание символа праздника», «выражение нашего уважения к ветеранам, дань памяти павшим на поле боя, благодарность людям, отдавшим все для фронта».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5924550"/>
            <a:ext cx="2857500" cy="933450"/>
          </a:xfrm>
          <a:prstGeom prst="rect">
            <a:avLst/>
          </a:prstGeom>
        </p:spPr>
      </p:pic>
    </p:spTree>
    <p:extLst>
      <p:ext uri="{BB962C8B-B14F-4D97-AF65-F5344CB8AC3E}">
        <p14:creationId xmlns:p14="http://schemas.microsoft.com/office/powerpoint/2010/main" val="1400974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2030" y="729466"/>
            <a:ext cx="7488832" cy="3970318"/>
          </a:xfrm>
          <a:prstGeom prst="rect">
            <a:avLst/>
          </a:prstGeom>
        </p:spPr>
        <p:txBody>
          <a:bodyPr wrap="square">
            <a:spAutoFit/>
          </a:bodyPr>
          <a:lstStyle/>
          <a:p>
            <a:r>
              <a:rPr lang="ru-RU" dirty="0"/>
              <a:t>Масштабы акции имеют довольно большой как территориальный, так и финансово-материальный характер. В 2005 году было распространено 800 тыс. ленточек; в 2006 году было распространено 1,2 млн ленточек; В 2007 году было распространено около 10 млн. лент по всему миру.</a:t>
            </a:r>
          </a:p>
          <a:p>
            <a:r>
              <a:rPr lang="ru-RU" dirty="0"/>
              <a:t>Однако далеко не все жители России поддерживают акцию. В 2008 году был создан сайт za-lentu.ru, который выступает в защиту Георгиевской ленты и считает акцию крайне неуважительной по отношению к символу Победы. В первую очередь, противников акции возмущает использование ленты в коммерческих целях, неуважительное привязывание её на одежду, на сумки и даже на домашних животных. Участники акции рассматриваются некоторыми представителями СМИ, как фашисты или люди, не уважающие и не ценящие ветеранов ВОВ.</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699784"/>
            <a:ext cx="5544616" cy="1742142"/>
          </a:xfrm>
          <a:prstGeom prst="rect">
            <a:avLst/>
          </a:prstGeom>
        </p:spPr>
      </p:pic>
    </p:spTree>
    <p:extLst>
      <p:ext uri="{BB962C8B-B14F-4D97-AF65-F5344CB8AC3E}">
        <p14:creationId xmlns:p14="http://schemas.microsoft.com/office/powerpoint/2010/main" val="1856663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92696"/>
            <a:ext cx="3744416" cy="345067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421356"/>
            <a:ext cx="3672408" cy="4031980"/>
          </a:xfrm>
          <a:prstGeom prst="rect">
            <a:avLst/>
          </a:prstGeom>
        </p:spPr>
      </p:pic>
    </p:spTree>
    <p:extLst>
      <p:ext uri="{BB962C8B-B14F-4D97-AF65-F5344CB8AC3E}">
        <p14:creationId xmlns:p14="http://schemas.microsoft.com/office/powerpoint/2010/main" val="288200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a:solidFill>
            <a:srgbClr val="FF3300"/>
          </a:solidFill>
        </p:spPr>
        <p:txBody>
          <a:bodyPr/>
          <a:lstStyle/>
          <a:p>
            <a:r>
              <a:rPr lang="ru-RU" b="1" dirty="0">
                <a:solidFill>
                  <a:srgbClr val="000000"/>
                </a:solidFill>
                <a:latin typeface="Times New Roman" pitchFamily="18" charset="0"/>
                <a:cs typeface="Times New Roman" pitchFamily="18" charset="0"/>
              </a:rPr>
              <a:t>Георгиевская лента </a:t>
            </a:r>
          </a:p>
        </p:txBody>
      </p:sp>
      <p:sp>
        <p:nvSpPr>
          <p:cNvPr id="3" name="Объект 2"/>
          <p:cNvSpPr>
            <a:spLocks noGrp="1"/>
          </p:cNvSpPr>
          <p:nvPr>
            <p:ph idx="1"/>
          </p:nvPr>
        </p:nvSpPr>
        <p:spPr/>
        <p:txBody>
          <a:bodyPr/>
          <a:lstStyle/>
          <a:p>
            <a:r>
              <a:rPr lang="ru-RU" dirty="0" smtClean="0"/>
              <a:t>– </a:t>
            </a:r>
            <a:r>
              <a:rPr lang="ru-RU" dirty="0">
                <a:latin typeface="Times New Roman" pitchFamily="18" charset="0"/>
                <a:cs typeface="Times New Roman" pitchFamily="18" charset="0"/>
              </a:rPr>
              <a:t>символ воинской отваги, цвета которой изначально обозначали дым (черный) и пламя (оранжевый), приобрела в последние годы новое значение.</a:t>
            </a:r>
          </a:p>
          <a:p>
            <a:pPr marL="0" indent="0">
              <a:buNone/>
            </a:pPr>
            <a:endParaRPr lang="ru-RU" dirty="0"/>
          </a:p>
        </p:txBody>
      </p:sp>
      <p:pic>
        <p:nvPicPr>
          <p:cNvPr id="2050" name="Picture 2" descr="C:\Users\Пользователь\Desktop\акция георгиевская ленточка\фото георг ленты\i (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3933056"/>
            <a:ext cx="9036496"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60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a:t>
            </a:r>
            <a:endParaRPr lang="ru-RU"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27584" y="1556792"/>
            <a:ext cx="712879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im7-tub-ru.yandex.net/i?id=91978235-24-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077072"/>
            <a:ext cx="648072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16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7906362" cy="5909310"/>
          </a:xfrm>
          <a:prstGeom prst="rect">
            <a:avLst/>
          </a:prstGeom>
        </p:spPr>
        <p:txBody>
          <a:bodyPr wrap="square">
            <a:spAutoFit/>
          </a:bodyPr>
          <a:lstStyle/>
          <a:p>
            <a:r>
              <a:rPr lang="ru-RU" dirty="0"/>
              <a:t>Черно-оранжевые цвета Георгиевской ленты стали в России символом военной доблести и славы. Существуют различные мнения о символике Георгиевской ленты. Например, граф </a:t>
            </a:r>
            <a:r>
              <a:rPr lang="ru-RU" dirty="0" err="1"/>
              <a:t>Литта</a:t>
            </a:r>
            <a:r>
              <a:rPr lang="ru-RU" dirty="0"/>
              <a:t> в 1833 году писал: "бессмертная законодательница, сей орден учредившая, полагала, что лента его соединяет цвет пороха и цвет огня…". Однако </a:t>
            </a:r>
            <a:r>
              <a:rPr lang="ru-RU" b="1" dirty="0"/>
              <a:t>Серж </a:t>
            </a:r>
            <a:r>
              <a:rPr lang="ru-RU" b="1" dirty="0" err="1"/>
              <a:t>Андоленко</a:t>
            </a:r>
            <a:r>
              <a:rPr lang="ru-RU" dirty="0"/>
              <a:t>, русский офицер, ставший впоследствии генералом французской армии и составивший наиболее полный сборник рисунков и описаний полковых значков Русской армии, с таким объяснением не согласен: "В действительности же цвета ордена были государственными с тех времен, когда русским национальным гербом стал двуглавый орел на золотом фоне… Вот как при Екатерине II описывался русский герб: "Орел черный, на главах корона, а наверху в середине большая Императорская корона - золотая, в середине того же орла Георгий, на коне белом, побеждающий змия, епанча и копье - желтые, венец желтый же, змей черный". Таким образом, русский военный орден и по своему имени и по своим цветам имел глубокие корни в отечественной истории".</a:t>
            </a:r>
            <a:br>
              <a:rPr lang="ru-RU" dirty="0"/>
            </a:br>
            <a:r>
              <a:rPr lang="ru-RU" dirty="0"/>
              <a:t>Георгиевская лента присваивалась также некоторым знакам отличия, жалуемым воинским частям, - Георгиевским серебряным трубам, знаменам, штандартам и т.д. многие боевые награды носились на Георгиевской ленте, или она составляла часть ленты.</a:t>
            </a:r>
          </a:p>
        </p:txBody>
      </p:sp>
    </p:spTree>
    <p:extLst>
      <p:ext uri="{BB962C8B-B14F-4D97-AF65-F5344CB8AC3E}">
        <p14:creationId xmlns:p14="http://schemas.microsoft.com/office/powerpoint/2010/main" val="2284161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6768752" cy="3970318"/>
          </a:xfrm>
          <a:prstGeom prst="rect">
            <a:avLst/>
          </a:prstGeom>
        </p:spPr>
        <p:txBody>
          <a:bodyPr wrap="square">
            <a:spAutoFit/>
          </a:bodyPr>
          <a:lstStyle/>
          <a:p>
            <a:r>
              <a:rPr lang="ru-RU" dirty="0"/>
              <a:t>Орден Георгия был учрежден в 1769 году. По статусу он давался только за конкретные подвиги в военное время "тем, кои… отличили себя особливым каким мужественным поступком или подали мудрые и для нашей воинской службы полезные советы". Это была исключительная воинская награда. Георгиевский орден был разделен на четыре класса. Первая степень ордена имела три знака: крест звезду и ленту, состоящую из трех черных и двух оранжевых полос, которая носилась через правое плечо под мундиром. Вторая степень ордена также имела звезду и большой крест, который носился на шее на более узкой ленте. Третья степень - малый крест на шее, четвертая - малый крест в петлице.</a:t>
            </a:r>
            <a:br>
              <a:rPr lang="ru-RU" dirty="0"/>
            </a:br>
            <a:r>
              <a:rPr lang="ru-RU" dirty="0"/>
              <a:t/>
            </a:r>
            <a:br>
              <a:rPr lang="ru-RU" dirty="0"/>
            </a:br>
            <a:endParaRPr lang="ru-RU" dirty="0"/>
          </a:p>
        </p:txBody>
      </p:sp>
      <p:pic>
        <p:nvPicPr>
          <p:cNvPr id="4098" name="Picture 2" descr="http://im4-tub-ru.yandex.net/i?id=776089408-18-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05064"/>
            <a:ext cx="43924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0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764704"/>
            <a:ext cx="352839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572000" y="1628800"/>
            <a:ext cx="3600400" cy="1477328"/>
          </a:xfrm>
          <a:prstGeom prst="rect">
            <a:avLst/>
          </a:prstGeom>
        </p:spPr>
        <p:txBody>
          <a:bodyPr wrap="square">
            <a:spAutoFit/>
          </a:bodyPr>
          <a:lstStyle/>
          <a:p>
            <a:r>
              <a:rPr lang="ru-RU" i="1" dirty="0"/>
              <a:t>Вольный КАЗАК! «Беглым холопом» себя не считаю, в </a:t>
            </a:r>
            <a:r>
              <a:rPr lang="ru-RU" i="1" dirty="0" err="1"/>
              <a:t>псевдоказачьи</a:t>
            </a:r>
            <a:r>
              <a:rPr lang="ru-RU" i="1" dirty="0"/>
              <a:t> организации не вступаю, пленных не беру...</a:t>
            </a:r>
            <a:endParaRPr lang="ru-RU" dirty="0"/>
          </a:p>
          <a:p>
            <a:r>
              <a:rPr lang="ru-RU" dirty="0"/>
              <a:t>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418" y="3900207"/>
            <a:ext cx="2857500" cy="933450"/>
          </a:xfrm>
          <a:prstGeom prst="rect">
            <a:avLst/>
          </a:prstGeom>
        </p:spPr>
      </p:pic>
    </p:spTree>
    <p:extLst>
      <p:ext uri="{BB962C8B-B14F-4D97-AF65-F5344CB8AC3E}">
        <p14:creationId xmlns:p14="http://schemas.microsoft.com/office/powerpoint/2010/main" val="3969693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1582340"/>
            <a:ext cx="4572000" cy="3693319"/>
          </a:xfrm>
          <a:prstGeom prst="rect">
            <a:avLst/>
          </a:prstGeom>
        </p:spPr>
        <p:txBody>
          <a:bodyPr>
            <a:spAutoFit/>
          </a:bodyPr>
          <a:lstStyle/>
          <a:p>
            <a:r>
              <a:rPr lang="ru-RU" dirty="0"/>
              <a:t>Приблизительно с лета 1917 года, в связи с Указом Временного правительства, награжденные георгиевскими наградами носили на форме нашивки георгиевских цветов.</a:t>
            </a:r>
            <a:br>
              <a:rPr lang="ru-RU" dirty="0"/>
            </a:br>
            <a:r>
              <a:rPr lang="ru-RU" dirty="0"/>
              <a:t>(Надо сказать, что </a:t>
            </a:r>
            <a:r>
              <a:rPr lang="ru-RU" dirty="0" err="1"/>
              <a:t>хучь</a:t>
            </a:r>
            <a:r>
              <a:rPr lang="ru-RU" dirty="0"/>
              <a:t> Указ касался только верхней одежды, эта традиция позднее перекочевала так же и на планки рубах.</a:t>
            </a:r>
            <a:br>
              <a:rPr lang="ru-RU" dirty="0"/>
            </a:br>
            <a:r>
              <a:rPr lang="ru-RU" dirty="0"/>
              <a:t>Ленточку стали носить при любой повседневной форме, а сам "</a:t>
            </a:r>
            <a:r>
              <a:rPr lang="ru-RU" dirty="0" err="1"/>
              <a:t>егорий</a:t>
            </a:r>
            <a:r>
              <a:rPr lang="ru-RU" dirty="0"/>
              <a:t>" берегли)...</a:t>
            </a:r>
            <a:br>
              <a:rPr lang="ru-RU"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12776"/>
            <a:ext cx="2304256" cy="3744416"/>
          </a:xfrm>
          <a:prstGeom prst="rect">
            <a:avLst/>
          </a:prstGeom>
        </p:spPr>
      </p:pic>
    </p:spTree>
    <p:extLst>
      <p:ext uri="{BB962C8B-B14F-4D97-AF65-F5344CB8AC3E}">
        <p14:creationId xmlns:p14="http://schemas.microsoft.com/office/powerpoint/2010/main" val="3457469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20688"/>
            <a:ext cx="7416824" cy="720080"/>
          </a:xfrm>
        </p:spPr>
        <p:txBody>
          <a:bodyPr>
            <a:normAutofit/>
          </a:bodyPr>
          <a:lstStyle/>
          <a:p>
            <a:r>
              <a:rPr lang="ru-RU" sz="2000" dirty="0" err="1"/>
              <a:t>Петроградъ</a:t>
            </a:r>
            <a:r>
              <a:rPr lang="ru-RU" sz="2000" dirty="0"/>
              <a:t>. </a:t>
            </a:r>
            <a:r>
              <a:rPr lang="ru-RU" dirty="0"/>
              <a:t/>
            </a:r>
            <a:br>
              <a:rPr lang="ru-RU" dirty="0"/>
            </a:br>
            <a:r>
              <a:rPr lang="ru-RU" sz="1600" dirty="0"/>
              <a:t>Марта 15-го дня 1917 года. </a:t>
            </a:r>
          </a:p>
        </p:txBody>
      </p:sp>
      <p:sp>
        <p:nvSpPr>
          <p:cNvPr id="3" name="Объект 2"/>
          <p:cNvSpPr>
            <a:spLocks noGrp="1"/>
          </p:cNvSpPr>
          <p:nvPr>
            <p:ph idx="1"/>
          </p:nvPr>
        </p:nvSpPr>
        <p:spPr>
          <a:xfrm>
            <a:off x="683568" y="1484784"/>
            <a:ext cx="7776864" cy="5688632"/>
          </a:xfrm>
        </p:spPr>
        <p:txBody>
          <a:bodyPr>
            <a:normAutofit fontScale="40000" lnSpcReduction="20000"/>
          </a:bodyPr>
          <a:lstStyle/>
          <a:p>
            <a:pPr indent="0">
              <a:buNone/>
            </a:pPr>
            <a:r>
              <a:rPr lang="ru-RU" dirty="0"/>
              <a:t/>
            </a:r>
            <a:br>
              <a:rPr lang="ru-RU" dirty="0"/>
            </a:br>
            <a:r>
              <a:rPr lang="ru-RU" dirty="0"/>
              <a:t/>
            </a:r>
            <a:br>
              <a:rPr lang="ru-RU" dirty="0"/>
            </a:br>
            <a:r>
              <a:rPr lang="ru-RU" sz="5600" dirty="0">
                <a:latin typeface="Times New Roman" pitchFamily="18" charset="0"/>
                <a:cs typeface="Times New Roman" pitchFamily="18" charset="0"/>
              </a:rPr>
              <a:t>1917 года февраля 26-го, </a:t>
            </a:r>
            <a:r>
              <a:rPr lang="ru-RU" sz="5600" dirty="0" err="1">
                <a:latin typeface="Times New Roman" pitchFamily="18" charset="0"/>
                <a:cs typeface="Times New Roman" pitchFamily="18" charset="0"/>
              </a:rPr>
              <a:t>въ</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измънение</a:t>
            </a:r>
            <a:r>
              <a:rPr lang="ru-RU" sz="5600" dirty="0">
                <a:latin typeface="Times New Roman" pitchFamily="18" charset="0"/>
                <a:cs typeface="Times New Roman" pitchFamily="18" charset="0"/>
              </a:rPr>
              <a:t> и дополнение статей 87,88 и 182 </a:t>
            </a:r>
            <a:r>
              <a:rPr lang="ru-RU" sz="5600" dirty="0" err="1">
                <a:latin typeface="Times New Roman" pitchFamily="18" charset="0"/>
                <a:cs typeface="Times New Roman" pitchFamily="18" charset="0"/>
              </a:rPr>
              <a:t>Георгивского</a:t>
            </a:r>
            <a:r>
              <a:rPr lang="ru-RU" sz="5600" dirty="0">
                <a:latin typeface="Times New Roman" pitchFamily="18" charset="0"/>
                <a:cs typeface="Times New Roman" pitchFamily="18" charset="0"/>
              </a:rPr>
              <a:t> Статута (приказ по военному </a:t>
            </a:r>
            <a:r>
              <a:rPr lang="ru-RU" sz="5600" dirty="0" err="1">
                <a:latin typeface="Times New Roman" pitchFamily="18" charset="0"/>
                <a:cs typeface="Times New Roman" pitchFamily="18" charset="0"/>
              </a:rPr>
              <a:t>въдомству</a:t>
            </a:r>
            <a:r>
              <a:rPr lang="ru-RU" sz="5600" dirty="0">
                <a:latin typeface="Times New Roman" pitchFamily="18" charset="0"/>
                <a:cs typeface="Times New Roman" pitchFamily="18" charset="0"/>
              </a:rPr>
              <a:t> 1913 г №612) установлено: </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a:t>
            </a:r>
            <a:r>
              <a:rPr lang="ru-RU" sz="5600" dirty="0" err="1">
                <a:latin typeface="Times New Roman" pitchFamily="18" charset="0"/>
                <a:cs typeface="Times New Roman" pitchFamily="18" charset="0"/>
              </a:rPr>
              <a:t>Всъ</a:t>
            </a:r>
            <a:r>
              <a:rPr lang="ru-RU" sz="5600" dirty="0">
                <a:latin typeface="Times New Roman" pitchFamily="18" charset="0"/>
                <a:cs typeface="Times New Roman" pitchFamily="18" charset="0"/>
              </a:rPr>
              <a:t> солдаты, награждённые </a:t>
            </a:r>
            <a:r>
              <a:rPr lang="ru-RU" sz="5600" dirty="0" err="1">
                <a:latin typeface="Times New Roman" pitchFamily="18" charset="0"/>
                <a:cs typeface="Times New Roman" pitchFamily="18" charset="0"/>
              </a:rPr>
              <a:t>Георгивскими</a:t>
            </a:r>
            <a:r>
              <a:rPr lang="ru-RU" sz="5600" dirty="0">
                <a:latin typeface="Times New Roman" pitchFamily="18" charset="0"/>
                <a:cs typeface="Times New Roman" pitchFamily="18" charset="0"/>
              </a:rPr>
              <a:t> крестами или георгиевскими медалями, на шинелях </a:t>
            </a:r>
            <a:r>
              <a:rPr lang="ru-RU" sz="5600" dirty="0" err="1">
                <a:latin typeface="Times New Roman" pitchFamily="18" charset="0"/>
                <a:cs typeface="Times New Roman" pitchFamily="18" charset="0"/>
              </a:rPr>
              <a:t>внеъ</a:t>
            </a:r>
            <a:r>
              <a:rPr lang="ru-RU" sz="5600" dirty="0">
                <a:latin typeface="Times New Roman" pitchFamily="18" charset="0"/>
                <a:cs typeface="Times New Roman" pitchFamily="18" charset="0"/>
              </a:rPr>
              <a:t> строя </a:t>
            </a:r>
            <a:r>
              <a:rPr lang="ru-RU" sz="5600" dirty="0" err="1">
                <a:latin typeface="Times New Roman" pitchFamily="18" charset="0"/>
                <a:cs typeface="Times New Roman" pitchFamily="18" charset="0"/>
              </a:rPr>
              <a:t>носятъ</a:t>
            </a:r>
            <a:r>
              <a:rPr lang="ru-RU" sz="5600" dirty="0">
                <a:latin typeface="Times New Roman" pitchFamily="18" charset="0"/>
                <a:cs typeface="Times New Roman" pitchFamily="18" charset="0"/>
              </a:rPr>
              <a:t> нашитыми, </a:t>
            </a:r>
            <a:r>
              <a:rPr lang="ru-RU" sz="5600" dirty="0" err="1">
                <a:latin typeface="Times New Roman" pitchFamily="18" charset="0"/>
                <a:cs typeface="Times New Roman" pitchFamily="18" charset="0"/>
              </a:rPr>
              <a:t>посрединъ</a:t>
            </a:r>
            <a:r>
              <a:rPr lang="ru-RU" sz="5600" dirty="0">
                <a:latin typeface="Times New Roman" pitchFamily="18" charset="0"/>
                <a:cs typeface="Times New Roman" pitchFamily="18" charset="0"/>
              </a:rPr>
              <a:t> груди на 2 1/2 вершка ниже воротника, горизонтально, </a:t>
            </a:r>
            <a:r>
              <a:rPr lang="ru-RU" sz="5600" dirty="0" err="1">
                <a:latin typeface="Times New Roman" pitchFamily="18" charset="0"/>
                <a:cs typeface="Times New Roman" pitchFamily="18" charset="0"/>
              </a:rPr>
              <a:t>въ</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видъ</a:t>
            </a:r>
            <a:r>
              <a:rPr lang="ru-RU" sz="5600" dirty="0">
                <a:latin typeface="Times New Roman" pitchFamily="18" charset="0"/>
                <a:cs typeface="Times New Roman" pitchFamily="18" charset="0"/>
              </a:rPr>
              <a:t> полоски, ленточки </a:t>
            </a:r>
            <a:r>
              <a:rPr lang="ru-RU" sz="5600" dirty="0" err="1">
                <a:latin typeface="Times New Roman" pitchFamily="18" charset="0"/>
                <a:cs typeface="Times New Roman" pitchFamily="18" charset="0"/>
              </a:rPr>
              <a:t>сихъ</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крестовъ</a:t>
            </a:r>
            <a:r>
              <a:rPr lang="ru-RU" sz="5600" dirty="0">
                <a:latin typeface="Times New Roman" pitchFamily="18" charset="0"/>
                <a:cs typeface="Times New Roman" pitchFamily="18" charset="0"/>
              </a:rPr>
              <a:t> и медалей, причём награждённые </a:t>
            </a:r>
            <a:r>
              <a:rPr lang="ru-RU" sz="5600" dirty="0" err="1">
                <a:latin typeface="Times New Roman" pitchFamily="18" charset="0"/>
                <a:cs typeface="Times New Roman" pitchFamily="18" charset="0"/>
              </a:rPr>
              <a:t>Георгивскими</a:t>
            </a:r>
            <a:r>
              <a:rPr lang="ru-RU" sz="5600" dirty="0">
                <a:latin typeface="Times New Roman" pitchFamily="18" charset="0"/>
                <a:cs typeface="Times New Roman" pitchFamily="18" charset="0"/>
              </a:rPr>
              <a:t> крестами </a:t>
            </a:r>
            <a:r>
              <a:rPr lang="ru-RU" sz="5600" dirty="0" err="1">
                <a:latin typeface="Times New Roman" pitchFamily="18" charset="0"/>
                <a:cs typeface="Times New Roman" pitchFamily="18" charset="0"/>
              </a:rPr>
              <a:t>имъютъленточки</a:t>
            </a:r>
            <a:r>
              <a:rPr lang="ru-RU" sz="5600" dirty="0">
                <a:latin typeface="Times New Roman" pitchFamily="18" charset="0"/>
                <a:cs typeface="Times New Roman" pitchFamily="18" charset="0"/>
              </a:rPr>
              <a:t>-квадратными(т.-е. одинаковой ширины и высоты, а награждённые Георгиевскими медалями </a:t>
            </a:r>
            <a:r>
              <a:rPr lang="ru-RU" sz="5600" dirty="0" err="1">
                <a:latin typeface="Times New Roman" pitchFamily="18" charset="0"/>
                <a:cs typeface="Times New Roman" pitchFamily="18" charset="0"/>
              </a:rPr>
              <a:t>имъютъ</a:t>
            </a:r>
            <a:r>
              <a:rPr lang="ru-RU" sz="5600" dirty="0">
                <a:latin typeface="Times New Roman" pitchFamily="18" charset="0"/>
                <a:cs typeface="Times New Roman" pitchFamily="18" charset="0"/>
              </a:rPr>
              <a:t> ленточки 1/2 квадрата (т.-е. высота вдвое меньше ширины) :банты, полагающиеся на 1-й и 3-й </a:t>
            </a:r>
            <a:r>
              <a:rPr lang="ru-RU" sz="5600" dirty="0" err="1">
                <a:latin typeface="Times New Roman" pitchFamily="18" charset="0"/>
                <a:cs typeface="Times New Roman" pitchFamily="18" charset="0"/>
              </a:rPr>
              <a:t>степеняхъ</a:t>
            </a:r>
            <a:r>
              <a:rPr lang="ru-RU" sz="5600" dirty="0">
                <a:latin typeface="Times New Roman" pitchFamily="18" charset="0"/>
                <a:cs typeface="Times New Roman" pitchFamily="18" charset="0"/>
              </a:rPr>
              <a:t>, </a:t>
            </a:r>
            <a:r>
              <a:rPr lang="ru-RU" sz="5600" dirty="0" err="1">
                <a:latin typeface="Times New Roman" pitchFamily="18" charset="0"/>
                <a:cs typeface="Times New Roman" pitchFamily="18" charset="0"/>
              </a:rPr>
              <a:t>дълаются</a:t>
            </a:r>
            <a:r>
              <a:rPr lang="ru-RU" sz="5600" dirty="0">
                <a:latin typeface="Times New Roman" pitchFamily="18" charset="0"/>
                <a:cs typeface="Times New Roman" pitchFamily="18" charset="0"/>
              </a:rPr>
              <a:t> и на ленточках" </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(ПО ГЛАВНОМУ ИНТЕНДАНТСКОМУ УПРАВЛЕНИЮ) </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ПОДПИСАЛЪ</a:t>
            </a:r>
            <a:r>
              <a:rPr lang="ru-RU" sz="5600" dirty="0">
                <a:latin typeface="Times New Roman" pitchFamily="18" charset="0"/>
                <a:cs typeface="Times New Roman" pitchFamily="18" charset="0"/>
              </a:rPr>
              <a:t>: </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Военный </a:t>
            </a:r>
            <a:r>
              <a:rPr lang="ru-RU" sz="5600" dirty="0" err="1">
                <a:latin typeface="Times New Roman" pitchFamily="18" charset="0"/>
                <a:cs typeface="Times New Roman" pitchFamily="18" charset="0"/>
              </a:rPr>
              <a:t>Министръ</a:t>
            </a:r>
            <a:r>
              <a:rPr lang="ru-RU" sz="5600" dirty="0">
                <a:latin typeface="Times New Roman" pitchFamily="18" charset="0"/>
                <a:cs typeface="Times New Roman" pitchFamily="18" charset="0"/>
              </a:rPr>
              <a:t> А. </a:t>
            </a:r>
            <a:r>
              <a:rPr lang="ru-RU" sz="5600" dirty="0" err="1">
                <a:latin typeface="Times New Roman" pitchFamily="18" charset="0"/>
                <a:cs typeface="Times New Roman" pitchFamily="18" charset="0"/>
              </a:rPr>
              <a:t>Гучковъ</a:t>
            </a:r>
            <a:r>
              <a:rPr lang="ru-RU" sz="5600" dirty="0">
                <a:latin typeface="Times New Roman" pitchFamily="18" charset="0"/>
                <a:cs typeface="Times New Roman" pitchFamily="18" charset="0"/>
              </a:rPr>
              <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a:t>
            </a:r>
            <a:endParaRPr lang="ru-RU" sz="5600" dirty="0">
              <a:latin typeface="Times New Roman" pitchFamily="18" charset="0"/>
              <a:cs typeface="Times New Roman" pitchFamily="18" charset="0"/>
            </a:endParaRPr>
          </a:p>
        </p:txBody>
      </p:sp>
    </p:spTree>
    <p:extLst>
      <p:ext uri="{BB962C8B-B14F-4D97-AF65-F5344CB8AC3E}">
        <p14:creationId xmlns:p14="http://schemas.microsoft.com/office/powerpoint/2010/main" val="3489957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ammler.ru/uploads/post-81-1171907440.jp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3873822" cy="4536504"/>
          </a:xfrm>
          <a:prstGeom prst="rect">
            <a:avLst/>
          </a:prstGeom>
          <a:noFill/>
          <a:ln>
            <a:noFill/>
          </a:ln>
        </p:spPr>
      </p:pic>
      <p:sp>
        <p:nvSpPr>
          <p:cNvPr id="3" name="Прямоугольник 2"/>
          <p:cNvSpPr/>
          <p:nvPr/>
        </p:nvSpPr>
        <p:spPr>
          <a:xfrm>
            <a:off x="5277054" y="980728"/>
            <a:ext cx="3456384" cy="5355312"/>
          </a:xfrm>
          <a:prstGeom prst="rect">
            <a:avLst/>
          </a:prstGeom>
        </p:spPr>
        <p:txBody>
          <a:bodyPr wrap="square">
            <a:spAutoFit/>
          </a:bodyPr>
          <a:lstStyle/>
          <a:p>
            <a:r>
              <a:rPr lang="ru-RU" dirty="0"/>
              <a:t>В 1806 году в русской армии были введены наградные Георгиевские знамена. В </a:t>
            </a:r>
            <a:r>
              <a:rPr lang="ru-RU" dirty="0" err="1"/>
              <a:t>навершии</a:t>
            </a:r>
            <a:r>
              <a:rPr lang="ru-RU" dirty="0"/>
              <a:t> знамени помещался Георгиевский крест, под </a:t>
            </a:r>
            <a:r>
              <a:rPr lang="ru-RU" dirty="0" err="1"/>
              <a:t>навершием</a:t>
            </a:r>
            <a:r>
              <a:rPr lang="ru-RU" dirty="0"/>
              <a:t> повязывалась черно-оранжевая Георгиевская лента со знаменными кистями шириной в 1 вершок (4,44 см). В 1855 году, во время Крымской войны, темляки георгиевских цветов появились на наградном офицерском оружии. Золотое оружие как род награды было не менее почетно для русского офицера, чем орден Георгия.</a:t>
            </a:r>
          </a:p>
        </p:txBody>
      </p:sp>
    </p:spTree>
    <p:extLst>
      <p:ext uri="{BB962C8B-B14F-4D97-AF65-F5344CB8AC3E}">
        <p14:creationId xmlns:p14="http://schemas.microsoft.com/office/powerpoint/2010/main" val="2695063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72</TotalTime>
  <Words>631</Words>
  <Application>Microsoft Office PowerPoint</Application>
  <PresentationFormat>Экран (4:3)</PresentationFormat>
  <Paragraphs>21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Главная</vt:lpstr>
      <vt:lpstr>Презентация PowerPoint</vt:lpstr>
      <vt:lpstr>Георгиевская лента </vt:lpstr>
      <vt:lpstr>История</vt:lpstr>
      <vt:lpstr>Презентация PowerPoint</vt:lpstr>
      <vt:lpstr>Презентация PowerPoint</vt:lpstr>
      <vt:lpstr>Презентация PowerPoint</vt:lpstr>
      <vt:lpstr>Презентация PowerPoint</vt:lpstr>
      <vt:lpstr>Петроградъ.  Марта 15-го дня 1917 года.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Мобильный класс</dc:creator>
  <cp:lastModifiedBy>Пользователь</cp:lastModifiedBy>
  <cp:revision>9</cp:revision>
  <dcterms:created xsi:type="dcterms:W3CDTF">2014-04-01T12:08:52Z</dcterms:created>
  <dcterms:modified xsi:type="dcterms:W3CDTF">2014-04-02T09:23:46Z</dcterms:modified>
</cp:coreProperties>
</file>